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7" r:id="rId5"/>
    <p:sldId id="286" r:id="rId6"/>
    <p:sldId id="268" r:id="rId7"/>
    <p:sldId id="262" r:id="rId8"/>
    <p:sldId id="295" r:id="rId9"/>
    <p:sldId id="292" r:id="rId10"/>
    <p:sldId id="279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93204" autoAdjust="0"/>
  </p:normalViewPr>
  <p:slideViewPr>
    <p:cSldViewPr snapToGrid="0">
      <p:cViewPr varScale="1">
        <p:scale>
          <a:sx n="60" d="100"/>
          <a:sy n="60" d="100"/>
        </p:scale>
        <p:origin x="908" y="4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ADC7-7046-2A8E-38A0-044D9E61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75B6C-26CE-3645-6FFA-39AA32492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4C671-6715-4A63-5DE5-73AFD022E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ADABA-E6A3-B2AB-926B-1FBF7375B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8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15D8-FA49-7EEA-C079-6DAC37A3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717D4-9983-8C42-066E-8411112AF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94A96-8135-97C7-DCB9-F5355DB9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D380-6E7B-FB04-39F2-E4781300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7DF8-05BA-8ED5-1C89-4553AD26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5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POD ORION SQL Capstone project 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800" y="311911"/>
            <a:ext cx="7889768" cy="1021589"/>
          </a:xfrm>
        </p:spPr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5800" y="1143000"/>
            <a:ext cx="8496300" cy="5117271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b="1" dirty="0"/>
              <a:t>MALIGNANT (CANCEROUS) LESIONS</a:t>
            </a:r>
            <a:r>
              <a:rPr lang="en-US" dirty="0"/>
              <a:t>: </a:t>
            </a:r>
          </a:p>
          <a:p>
            <a:r>
              <a:rPr lang="en-US" dirty="0"/>
              <a:t>BCC – Basal Cell Carcinoma, </a:t>
            </a:r>
          </a:p>
          <a:p>
            <a:r>
              <a:rPr lang="en-US" dirty="0"/>
              <a:t>SCC – Squamous Cell Carcinoma, </a:t>
            </a:r>
          </a:p>
          <a:p>
            <a:r>
              <a:rPr lang="en-US" dirty="0"/>
              <a:t>MEL – Melanoma</a:t>
            </a:r>
          </a:p>
          <a:p>
            <a:endParaRPr lang="en-US" dirty="0"/>
          </a:p>
          <a:p>
            <a:r>
              <a:rPr lang="en-US" b="1" dirty="0"/>
              <a:t>BENIGN (NON-CANCEROUS) LESIONS</a:t>
            </a:r>
            <a:r>
              <a:rPr lang="en-US" dirty="0"/>
              <a:t>: </a:t>
            </a:r>
          </a:p>
          <a:p>
            <a:r>
              <a:rPr lang="en-US" dirty="0"/>
              <a:t>NEV – Nevus (Mole), </a:t>
            </a:r>
          </a:p>
          <a:p>
            <a:r>
              <a:rPr lang="en-US" dirty="0"/>
              <a:t>SEK – Seborrheic Keratosis</a:t>
            </a:r>
          </a:p>
          <a:p>
            <a:endParaRPr lang="en-US" dirty="0"/>
          </a:p>
          <a:p>
            <a:r>
              <a:rPr lang="en-US" b="1" dirty="0"/>
              <a:t>PRECANCEROUS</a:t>
            </a:r>
            <a:r>
              <a:rPr lang="en-US" dirty="0"/>
              <a:t>: </a:t>
            </a:r>
          </a:p>
          <a:p>
            <a:r>
              <a:rPr lang="en-US" dirty="0"/>
              <a:t>ACK – Actinic Keratosis (Not cancer yet, but can become malignant)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89712"/>
            <a:ext cx="9389288" cy="1362456"/>
          </a:xfrm>
        </p:spPr>
        <p:txBody>
          <a:bodyPr/>
          <a:lstStyle/>
          <a:p>
            <a:r>
              <a:rPr lang="en-US" dirty="0"/>
              <a:t>Risk Factors: Demographics &amp;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DRINKING &amp; SMOKING HABITS:</a:t>
            </a:r>
            <a:endParaRPr lang="en-US" dirty="0"/>
          </a:p>
          <a:p>
            <a:r>
              <a:rPr lang="en-US" b="1" dirty="0"/>
              <a:t>Users:</a:t>
            </a:r>
            <a:r>
              <a:rPr lang="en-US" dirty="0"/>
              <a:t> 100% developed lesions (approx. </a:t>
            </a:r>
            <a:r>
              <a:rPr lang="en-US" b="1" dirty="0"/>
              <a:t>71% cancerous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/>
              <a:t>Non-Users:</a:t>
            </a:r>
            <a:r>
              <a:rPr lang="en-US" dirty="0"/>
              <a:t> Higher overall volume of lesions but comprised mostly of non-cancerous/ACK (</a:t>
            </a:r>
            <a:r>
              <a:rPr lang="en-US" b="1" dirty="0"/>
              <a:t>75.5%</a:t>
            </a:r>
            <a:r>
              <a:rPr lang="en-US" dirty="0"/>
              <a:t>).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ANCESTRY &amp; AGE:</a:t>
            </a:r>
            <a:endParaRPr lang="en-US" dirty="0"/>
          </a:p>
          <a:p>
            <a:r>
              <a:rPr lang="en-US" b="1" dirty="0"/>
              <a:t>High Risk Roots:</a:t>
            </a:r>
            <a:r>
              <a:rPr lang="en-US" dirty="0"/>
              <a:t> German, Pomeranian, and Italian ancestries show high history of skin cancer and ACK.</a:t>
            </a:r>
          </a:p>
          <a:p>
            <a:endParaRPr lang="en-US" dirty="0"/>
          </a:p>
          <a:p>
            <a:r>
              <a:rPr lang="en-US" b="1" dirty="0"/>
              <a:t>Age:</a:t>
            </a:r>
            <a:r>
              <a:rPr lang="en-US" dirty="0"/>
              <a:t> Elderly predominantly present cancerous lesions.</a:t>
            </a:r>
          </a:p>
          <a:p>
            <a:r>
              <a:rPr lang="en-US" dirty="0"/>
              <a:t>Younger demographics show benign (NEV) lesions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00" y="243557"/>
            <a:ext cx="9575800" cy="2029967"/>
          </a:xfrm>
        </p:spPr>
        <p:txBody>
          <a:bodyPr/>
          <a:lstStyle/>
          <a:p>
            <a:r>
              <a:rPr lang="en-US" dirty="0"/>
              <a:t>Risk Factors: Demographics &amp; Environment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1401663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4D58AE-BDD0-0A54-6452-FC7C905AE257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3167104" y="1737598"/>
            <a:ext cx="865179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PESTICIDE EXPOSURE: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Exposed: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Primarily develop cancerous lesions and ACK (pre-cancerous).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Unexposed: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Lower risk profile (32% non-cancerous, 46% ACK,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22% cancerous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GENDER DIFFERENCES: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Females: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Higher rate of confirmed cancer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43.4%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vs. males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26%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Higher rate of ACK/pre-cancerous lesions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45%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INFRASTRUCTURE (WATER/SEWAGE):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Piped Systems: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Surprisingly, higher risk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61.8% cancerous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Without Systems: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Lower malignancy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18.42% cancerous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47.86% ACK).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0608F-B20F-3397-8FB6-3F512CB82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FBB98-B8EF-0C1C-E73D-AD47B2FC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61112"/>
            <a:ext cx="9389288" cy="1362456"/>
          </a:xfrm>
        </p:spPr>
        <p:txBody>
          <a:bodyPr/>
          <a:lstStyle/>
          <a:p>
            <a:r>
              <a:rPr lang="en-US" dirty="0"/>
              <a:t>Lesion Characteristics &amp; Symptoms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611A-888D-6F4F-A941-312296A881A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SKIN TYPE CORRELATION:</a:t>
            </a:r>
            <a:endParaRPr lang="en-US" dirty="0"/>
          </a:p>
          <a:p>
            <a:r>
              <a:rPr lang="en-US" b="1" dirty="0"/>
              <a:t>Type 0</a:t>
            </a:r>
            <a:r>
              <a:rPr lang="en-US" dirty="0"/>
              <a:t>: Exclusively benign.</a:t>
            </a:r>
          </a:p>
          <a:p>
            <a:endParaRPr lang="en-US" dirty="0"/>
          </a:p>
          <a:p>
            <a:r>
              <a:rPr lang="en-US" b="1" dirty="0"/>
              <a:t>Type 1, 2, 3, 4 &amp; 5</a:t>
            </a:r>
            <a:r>
              <a:rPr lang="en-US" dirty="0"/>
              <a:t>: Mostly malignant and mixed presentation.</a:t>
            </a:r>
          </a:p>
          <a:p>
            <a:endParaRPr lang="en-US" dirty="0"/>
          </a:p>
          <a:p>
            <a:r>
              <a:rPr lang="en-US" b="1" dirty="0"/>
              <a:t>Type 6</a:t>
            </a:r>
            <a:r>
              <a:rPr lang="en-US" dirty="0"/>
              <a:t>: Exclusively benign (However, sample size was insufficient to be certain)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39A0F2-CAC9-A6B4-AB64-CFEEFC4FAF8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/>
              <a:t>BODY REGION DISTRIBUTION: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Malignancy Risk:</a:t>
            </a:r>
            <a:r>
              <a:rPr lang="en-US" dirty="0"/>
              <a:t> Arm, Forearm.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Benign Frequency:</a:t>
            </a:r>
            <a:r>
              <a:rPr lang="en-US" dirty="0"/>
              <a:t> Abdomen, Foot, Hand, Scalp, Thigh.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Mixed Presentation:</a:t>
            </a:r>
            <a:r>
              <a:rPr lang="en-US" dirty="0"/>
              <a:t> Face, Back, Chest, Neck, Ear, Nose, Lip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27BD-5F35-9898-FF94-0B8778D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98677"/>
            <a:ext cx="11645900" cy="1325563"/>
          </a:xfrm>
        </p:spPr>
        <p:txBody>
          <a:bodyPr/>
          <a:lstStyle/>
          <a:p>
            <a:r>
              <a:rPr lang="en-US" dirty="0"/>
              <a:t>Lesion Characteristics &amp; Symptoms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1" y="1654403"/>
            <a:ext cx="3873500" cy="3737541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Diameter: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Data indicates that overall, noncancerous lesions have smaller diameters than cancerous lesions which can grow to as much as 18 – 20mm in diameter.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Noncancerous are typically 0mm in diameter with abnormality showing a max size of 10 – 11 mm.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Cancerous lesions are typically anywhere from 3 – 20mm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20F3AF04-D2A1-0F49-BAAB-23C3B704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012371"/>
            <a:ext cx="7886699" cy="57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355" y="387125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Lesion Characteristics &amp; Symptoms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SYMPTOMATIC INDICATORS: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Cancerous Lesions:</a:t>
            </a:r>
            <a:r>
              <a:rPr lang="en-US" dirty="0"/>
              <a:t> High correlation with itching, growth, pain, bleeding, and elevation.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Non-Cancerous:</a:t>
            </a:r>
            <a:r>
              <a:rPr lang="en-US" dirty="0"/>
              <a:t> Including ACK lesions,</a:t>
            </a:r>
          </a:p>
          <a:p>
            <a:r>
              <a:rPr lang="en-US" dirty="0"/>
              <a:t>reported significantly fewer symptoms as itching, growth, pain, bleeding, and elevation.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{2ABD0083-936E-4548-91EE-2F6D36D98E1B}TF55c86556-70ea-476e-aa05-13a38f2d5b0da1381d77_win32-a3c664429073</Template>
  <TotalTime>799</TotalTime>
  <Words>453</Words>
  <Application>Microsoft Office PowerPoint</Application>
  <PresentationFormat>Widescreen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POD ORION SQL Capstone project </vt:lpstr>
      <vt:lpstr>glossary</vt:lpstr>
      <vt:lpstr>Risk Factors: Demographics &amp; Environment</vt:lpstr>
      <vt:lpstr>Risk Factors: Demographics &amp; Environment</vt:lpstr>
      <vt:lpstr>Lesion Characteristics &amp; Symptoms</vt:lpstr>
      <vt:lpstr>Lesion Characteristics &amp; Symptoms</vt:lpstr>
      <vt:lpstr>Lesion Characteristics &amp; Symptoms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ADAMU, DANIEL (Student)</dc:creator>
  <cp:lastModifiedBy>ADAMU, DANIEL (Student)</cp:lastModifiedBy>
  <cp:revision>14</cp:revision>
  <dcterms:created xsi:type="dcterms:W3CDTF">2025-12-08T03:28:28Z</dcterms:created>
  <dcterms:modified xsi:type="dcterms:W3CDTF">2025-12-12T01:26:13Z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